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2" r:id="rId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44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one%20t-test.doc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691640"/>
            <a:ext cx="10972800" cy="6858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r" rtl="1">
              <a:buNone/>
            </a:pPr>
            <a:r>
              <a:rPr lang="en-US" sz="4200" b="1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درخت تصمیم</a:t>
            </a:r>
            <a:endParaRPr lang="en-US" sz="4200" dirty="0">
              <a:cs typeface="B Zar" panose="00000400000000000000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640080" y="2514600"/>
            <a:ext cx="10972800" cy="4572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r" rtl="1">
              <a:buNone/>
            </a:pPr>
            <a:r>
              <a:rPr lang="en-US" sz="2200" dirty="0">
                <a:solidFill>
                  <a:srgbClr val="E0F2FE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وقتی داده‌ها در آزمون t تک‌نمونه‌ای نرمال نیستند، چه کنیم؟</a:t>
            </a:r>
            <a:endParaRPr lang="en-US" sz="2200" dirty="0">
              <a:cs typeface="B Zar" panose="00000400000000000000" pitchFamily="2" charset="-78"/>
            </a:endParaRPr>
          </a:p>
        </p:txBody>
      </p:sp>
      <p:sp>
        <p:nvSpPr>
          <p:cNvPr id="4" name="Shape 2"/>
          <p:cNvSpPr/>
          <p:nvPr/>
        </p:nvSpPr>
        <p:spPr>
          <a:xfrm>
            <a:off x="6583680" y="3749040"/>
            <a:ext cx="4892040" cy="1005840"/>
          </a:xfrm>
          <a:prstGeom prst="roundRect">
            <a:avLst>
              <a:gd name="adj" fmla="val 13636"/>
            </a:avLst>
          </a:prstGeom>
          <a:solidFill>
            <a:srgbClr val="1E293B"/>
          </a:solidFill>
          <a:ln w="19050">
            <a:solidFill>
              <a:srgbClr val="38BDF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6748272" y="3995928"/>
            <a:ext cx="4553712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r" rtl="1">
              <a:buNone/>
            </a:pPr>
            <a:r>
              <a:rPr lang="en-US" sz="1600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محور اصلی تصمیم: حجم نمونه، شدت عدم نرمالی، و نوع داده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6" name="Text 4"/>
          <p:cNvSpPr/>
          <p:nvPr/>
        </p:nvSpPr>
        <p:spPr>
          <a:xfrm>
            <a:off x="731520" y="6080760"/>
            <a:ext cx="2560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 rtl="1">
              <a:buNone/>
            </a:pPr>
            <a:r>
              <a:rPr lang="en-US" sz="1400" dirty="0">
                <a:solidFill>
                  <a:srgbClr val="94A3B8"/>
                </a:solidFill>
                <a:latin typeface="Aptos" pitchFamily="34" charset="0"/>
                <a:ea typeface="Aptos" pitchFamily="34" charset="-122"/>
                <a:cs typeface="B Zar" panose="00000400000000000000" pitchFamily="2" charset="-78"/>
              </a:rPr>
              <a:t>One-Sample t-test</a:t>
            </a:r>
            <a:endParaRPr lang="en-US" sz="1400" dirty="0">
              <a:cs typeface="B Zar" panose="00000400000000000000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r">
              <a:buNone/>
            </a:pPr>
            <a:r>
              <a:rPr lang="en-US" sz="26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درخت تصمیم اصلی</a:t>
            </a:r>
            <a:endParaRPr lang="en-US" sz="2600" dirty="0">
              <a:cs typeface="B Zar" panose="00000400000000000000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868680"/>
            <a:ext cx="10972800" cy="3200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r">
              <a:buNone/>
            </a:pPr>
            <a:r>
              <a:rPr lang="en-US" sz="125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از بالا شروع کن و بر اساس وضعیت داده‌ها مسیر را انتخاب کن.</a:t>
            </a:r>
            <a:endParaRPr lang="en-US" sz="1250" dirty="0">
              <a:cs typeface="B Zar" panose="00000400000000000000" pitchFamily="2" charset="-78"/>
            </a:endParaRPr>
          </a:p>
        </p:txBody>
      </p:sp>
      <p:sp>
        <p:nvSpPr>
          <p:cNvPr id="4" name="Shape 2"/>
          <p:cNvSpPr/>
          <p:nvPr/>
        </p:nvSpPr>
        <p:spPr>
          <a:xfrm>
            <a:off x="6095390" y="1892808"/>
            <a:ext cx="0" cy="283464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6095390" y="2907792"/>
            <a:ext cx="0" cy="338328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3291840" y="3246120"/>
            <a:ext cx="5623560" cy="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3291840" y="3246120"/>
            <a:ext cx="0" cy="41148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8915400" y="3246120"/>
            <a:ext cx="0" cy="41148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3291840" y="4343400"/>
            <a:ext cx="0" cy="45720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8915400" y="4343400"/>
            <a:ext cx="0" cy="45720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1554480" y="3288049"/>
            <a:ext cx="173736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Autofit/>
          </a:bodyPr>
          <a:lstStyle/>
          <a:p>
            <a:pPr marL="0" indent="0" algn="ctr" rtl="1">
              <a:buNone/>
            </a:pPr>
            <a:r>
              <a:rPr lang="en-US" sz="2400" dirty="0" err="1">
                <a:solidFill>
                  <a:srgbClr val="16A34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اif</a:t>
            </a:r>
            <a:r>
              <a:rPr lang="en-US" sz="2400" dirty="0">
                <a:solidFill>
                  <a:srgbClr val="16A34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 n&gt;30</a:t>
            </a:r>
            <a:endParaRPr lang="en-US" sz="2400" dirty="0">
              <a:cs typeface="B Zar" panose="00000400000000000000" pitchFamily="2" charset="-78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8961120" y="3300984"/>
            <a:ext cx="173736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150" dirty="0">
                <a:solidFill>
                  <a:srgbClr val="EF4444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اگر n &lt; ۳۰</a:t>
            </a:r>
            <a:endParaRPr lang="en-US" sz="1150" dirty="0">
              <a:cs typeface="B Zar" panose="00000400000000000000" pitchFamily="2" charset="-78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3246120" y="1325880"/>
            <a:ext cx="5715000" cy="566928"/>
          </a:xfrm>
          <a:prstGeom prst="rect">
            <a:avLst/>
          </a:prstGeom>
          <a:solidFill>
            <a:srgbClr val="DBEAFE"/>
          </a:solidFill>
          <a:ln w="14605">
            <a:solidFill>
              <a:srgbClr val="2563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55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داده‌ها در آزمون t تک‌نمونه‌ای نرمال نیستند</a:t>
            </a:r>
            <a:endParaRPr lang="en-US" sz="1550" dirty="0">
              <a:cs typeface="B Zar" panose="00000400000000000000" pitchFamily="2" charset="-78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3886200" y="2176272"/>
            <a:ext cx="4434840" cy="731520"/>
          </a:xfrm>
          <a:prstGeom prst="rect">
            <a:avLst/>
          </a:prstGeom>
          <a:solidFill>
            <a:srgbClr val="FFFFFF"/>
          </a:solidFill>
          <a:ln w="14605">
            <a:solidFill>
              <a:srgbClr val="06B6D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7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اول حجم نمونه را ببین</a:t>
            </a:r>
            <a:endParaRPr lang="en-US" sz="1700" dirty="0">
              <a:cs typeface="B Zar" panose="00000400000000000000" pitchFamily="2" charset="-78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234440" y="3657600"/>
            <a:ext cx="4114800" cy="777240"/>
          </a:xfrm>
          <a:prstGeom prst="rect">
            <a:avLst/>
          </a:prstGeom>
          <a:solidFill>
            <a:srgbClr val="DCFCE7"/>
          </a:solidFill>
          <a:ln w="14605">
            <a:solidFill>
              <a:srgbClr val="16A34A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3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نمونه بزرگ</a:t>
            </a:r>
            <a:endParaRPr lang="en-US" sz="13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3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آزمون t معمولاً قابل قبول است</a:t>
            </a:r>
            <a:endParaRPr lang="en-US" sz="13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3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به کمک قضیه حد مرکزی</a:t>
            </a:r>
            <a:endParaRPr lang="en-US" sz="1320" dirty="0">
              <a:cs typeface="B Zar" panose="00000400000000000000" pitchFamily="2" charset="-78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6812280" y="3657600"/>
            <a:ext cx="4206240" cy="777240"/>
          </a:xfrm>
          <a:prstGeom prst="rect">
            <a:avLst/>
          </a:prstGeom>
          <a:solidFill>
            <a:srgbClr val="FEE2E2"/>
          </a:solidFill>
          <a:ln w="14605">
            <a:solidFill>
              <a:srgbClr val="EF444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3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نمونه کوچک</a:t>
            </a:r>
            <a:endParaRPr lang="en-US" sz="13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3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بهتر است سراغ آزمون ناپارامتریک بروی</a:t>
            </a:r>
            <a:endParaRPr lang="en-US" sz="1320" dirty="0">
              <a:cs typeface="B Zar" panose="00000400000000000000" pitchFamily="2" charset="-78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960120" y="4800600"/>
            <a:ext cx="4663440" cy="804672"/>
          </a:xfrm>
          <a:prstGeom prst="rect">
            <a:avLst/>
          </a:prstGeom>
          <a:solidFill>
            <a:srgbClr val="FFFFFF"/>
          </a:solidFill>
          <a:ln w="14605">
            <a:solidFill>
              <a:srgbClr val="16A34A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2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گزارش با احتیاط:</a:t>
            </a:r>
            <a:endParaRPr lang="en-US" sz="12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2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«t-test نسبتاً مقاوم است، اما نمودار Q-Q و خروجی نرمالیتی بررسی شد.»</a:t>
            </a:r>
            <a:endParaRPr lang="en-US" sz="1220" dirty="0">
              <a:cs typeface="B Zar" panose="00000400000000000000" pitchFamily="2" charset="-78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6537960" y="4800600"/>
            <a:ext cx="4754880" cy="804672"/>
          </a:xfrm>
          <a:prstGeom prst="rect">
            <a:avLst/>
          </a:prstGeom>
          <a:solidFill>
            <a:srgbClr val="FFFFFF"/>
          </a:solidFill>
          <a:ln w="14605">
            <a:solidFill>
              <a:srgbClr val="EF444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2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جایگزین اصلی:</a:t>
            </a:r>
            <a:endParaRPr lang="en-US" sz="12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2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Wilcoxon Signed-Rank</a:t>
            </a:r>
            <a:endParaRPr lang="en-US" sz="12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2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جایگزین ساده‌تر: Sign Test</a:t>
            </a:r>
            <a:endParaRPr lang="en-US" sz="1220" dirty="0">
              <a:cs typeface="B Zar" panose="00000400000000000000" pitchFamily="2" charset="-78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97280" y="5989320"/>
            <a:ext cx="100126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>
              <a:buNone/>
            </a:pPr>
            <a:r>
              <a:rPr lang="en-US" sz="135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نکته: اگر داده‌ها ordinal مثل لیکرت باشند، معمولاً مستقیم مسیر ناپارامتریک مناسب‌تر است.</a:t>
            </a:r>
            <a:endParaRPr lang="en-US" sz="1350" dirty="0">
              <a:cs typeface="B Zar" panose="00000400000000000000" pitchFamily="2" charset="-7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26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شاخه‌های تکمیلی تصمیم</a:t>
            </a:r>
            <a:endParaRPr lang="en-US" sz="2600" dirty="0">
              <a:cs typeface="B Zar" panose="00000400000000000000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868680"/>
            <a:ext cx="10972800" cy="3200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5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وقتی فقط «غیرنرمال بودن» کافی نیست، شدت مشکل و راه اصلاح را هم ببین.</a:t>
            </a:r>
            <a:endParaRPr lang="en-US" sz="1250" dirty="0">
              <a:cs typeface="B Zar" panose="00000400000000000000" pitchFamily="2" charset="-78"/>
            </a:endParaRPr>
          </a:p>
        </p:txBody>
      </p:sp>
      <p:sp>
        <p:nvSpPr>
          <p:cNvPr id="4" name="Shape 2"/>
          <p:cNvSpPr/>
          <p:nvPr/>
        </p:nvSpPr>
        <p:spPr>
          <a:xfrm>
            <a:off x="6089904" y="1847088"/>
            <a:ext cx="0" cy="329184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6089904" y="2871216"/>
            <a:ext cx="0" cy="118872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194560" y="2990088"/>
            <a:ext cx="7818120" cy="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2194560" y="2990088"/>
            <a:ext cx="0" cy="530352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8" name="Shape 6"/>
          <p:cNvSpPr/>
          <p:nvPr/>
        </p:nvSpPr>
        <p:spPr>
          <a:xfrm>
            <a:off x="6089904" y="2990088"/>
            <a:ext cx="0" cy="530352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10012680" y="2990088"/>
            <a:ext cx="0" cy="530352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657600" y="1353312"/>
            <a:ext cx="4846320" cy="566928"/>
          </a:xfrm>
          <a:prstGeom prst="rect">
            <a:avLst/>
          </a:prstGeom>
          <a:solidFill>
            <a:srgbClr val="EDE9FE"/>
          </a:solidFill>
          <a:ln w="14605">
            <a:solidFill>
              <a:srgbClr val="7C3AED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6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غیرنرمالی را چگونه تشخیص دادی؟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11" name="Text 9"/>
          <p:cNvSpPr/>
          <p:nvPr/>
        </p:nvSpPr>
        <p:spPr>
          <a:xfrm>
            <a:off x="4160520" y="2176272"/>
            <a:ext cx="3840480" cy="694944"/>
          </a:xfrm>
          <a:prstGeom prst="rect">
            <a:avLst/>
          </a:prstGeom>
          <a:solidFill>
            <a:srgbClr val="FFFFFF"/>
          </a:solidFill>
          <a:ln w="14605">
            <a:solidFill>
              <a:srgbClr val="06B6D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7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بررسی شدت مشکل</a:t>
            </a:r>
            <a:endParaRPr lang="en-US" sz="1700" dirty="0">
              <a:cs typeface="B Zar" panose="00000400000000000000" pitchFamily="2" charset="-78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85800" y="3520440"/>
            <a:ext cx="3017520" cy="749808"/>
          </a:xfrm>
          <a:prstGeom prst="rect">
            <a:avLst/>
          </a:prstGeom>
          <a:solidFill>
            <a:srgbClr val="DCFCE7"/>
          </a:solidFill>
          <a:ln w="14605">
            <a:solidFill>
              <a:srgbClr val="16A34A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خفیف</a:t>
            </a:r>
            <a:endParaRPr lang="en-US" sz="128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کمی skewness یا outlier محدود</a:t>
            </a:r>
            <a:endParaRPr lang="en-US" sz="1280" dirty="0">
              <a:cs typeface="B Zar" panose="00000400000000000000" pitchFamily="2" charset="-78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4572000" y="3520440"/>
            <a:ext cx="3017520" cy="749808"/>
          </a:xfrm>
          <a:prstGeom prst="rect">
            <a:avLst/>
          </a:prstGeom>
          <a:solidFill>
            <a:srgbClr val="FEF3C7"/>
          </a:solidFill>
          <a:ln w="14605">
            <a:solidFill>
              <a:srgbClr val="F59E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متوسط</a:t>
            </a:r>
            <a:endParaRPr lang="en-US" sz="128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توزیع کج، ولی نمونه نسبتاً خوب</a:t>
            </a:r>
            <a:endParaRPr lang="en-US" sz="1280" dirty="0">
              <a:cs typeface="B Zar" panose="00000400000000000000" pitchFamily="2" charset="-78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8458200" y="3520440"/>
            <a:ext cx="3017520" cy="749808"/>
          </a:xfrm>
          <a:prstGeom prst="rect">
            <a:avLst/>
          </a:prstGeom>
          <a:solidFill>
            <a:srgbClr val="FEE2E2"/>
          </a:solidFill>
          <a:ln w="14605">
            <a:solidFill>
              <a:srgbClr val="EF444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شدید</a:t>
            </a:r>
            <a:endParaRPr lang="en-US" sz="128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8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outlier زیاد یا توزیع خیلی نامتقارن</a:t>
            </a:r>
            <a:endParaRPr lang="en-US" sz="1280" dirty="0">
              <a:cs typeface="B Zar" panose="00000400000000000000" pitchFamily="2" charset="-78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02920" y="4663440"/>
            <a:ext cx="3383280" cy="777240"/>
          </a:xfrm>
          <a:prstGeom prst="rect">
            <a:avLst/>
          </a:prstGeom>
          <a:solidFill>
            <a:srgbClr val="FFFFFF"/>
          </a:solidFill>
          <a:ln w="14605">
            <a:solidFill>
              <a:srgbClr val="16A34A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t-test قابل دفاع</a:t>
            </a:r>
            <a:endParaRPr lang="en-US" sz="123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به‌همراه Q-Q plot و Shapiro-Wilk</a:t>
            </a:r>
            <a:endParaRPr lang="en-US" sz="1230" dirty="0">
              <a:cs typeface="B Zar" panose="00000400000000000000" pitchFamily="2" charset="-78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4343400" y="4663440"/>
            <a:ext cx="3474720" cy="777240"/>
          </a:xfrm>
          <a:prstGeom prst="rect">
            <a:avLst/>
          </a:prstGeom>
          <a:solidFill>
            <a:srgbClr val="FFFFFF"/>
          </a:solidFill>
          <a:ln w="14605">
            <a:solidFill>
              <a:srgbClr val="F59E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Bootstrapping یا تبدیل داده</a:t>
            </a:r>
            <a:endParaRPr lang="en-US" sz="123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log / sqrt / Box-Cox</a:t>
            </a:r>
            <a:endParaRPr lang="en-US" sz="1230" dirty="0">
              <a:cs typeface="B Zar" panose="00000400000000000000" pitchFamily="2" charset="-78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8229600" y="4663440"/>
            <a:ext cx="3474720" cy="777240"/>
          </a:xfrm>
          <a:prstGeom prst="rect">
            <a:avLst/>
          </a:prstGeom>
          <a:solidFill>
            <a:srgbClr val="FFFFFF"/>
          </a:solidFill>
          <a:ln w="14605">
            <a:solidFill>
              <a:srgbClr val="EF444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Wilcoxon Signed-Rank</a:t>
            </a:r>
            <a:endParaRPr lang="en-US" sz="123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3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یا Sign Test</a:t>
            </a:r>
            <a:endParaRPr lang="en-US" sz="1230" dirty="0">
              <a:cs typeface="B Zar" panose="00000400000000000000" pitchFamily="2" charset="-78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097280" y="5989320"/>
            <a:ext cx="10012680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35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ابزار بررسی: Analyze → Descriptive Statistics → Explore در SPSS</a:t>
            </a:r>
            <a:endParaRPr lang="en-US" sz="1350" dirty="0">
              <a:cs typeface="B Zar" panose="00000400000000000000" pitchFamily="2" charset="-7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320040"/>
            <a:ext cx="10972800" cy="5029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26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خلاصه اجرایی برای گزارش</a:t>
            </a:r>
            <a:endParaRPr lang="en-US" sz="2600" dirty="0">
              <a:cs typeface="B Zar" panose="00000400000000000000" pitchFamily="2" charset="-78"/>
            </a:endParaRPr>
          </a:p>
        </p:txBody>
      </p:sp>
      <p:sp>
        <p:nvSpPr>
          <p:cNvPr id="3" name="Text 1"/>
          <p:cNvSpPr/>
          <p:nvPr/>
        </p:nvSpPr>
        <p:spPr>
          <a:xfrm>
            <a:off x="594360" y="868680"/>
            <a:ext cx="10972800" cy="3200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5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این نسخه را می‌توانی مستقیم در توضیح روش آماری استفاده کنی.</a:t>
            </a:r>
            <a:endParaRPr lang="en-US" sz="1250" dirty="0">
              <a:cs typeface="B Zar" panose="00000400000000000000" pitchFamily="2" charset="-78"/>
            </a:endParaRPr>
          </a:p>
        </p:txBody>
      </p:sp>
      <p:sp>
        <p:nvSpPr>
          <p:cNvPr id="4" name="Shape 2"/>
          <p:cNvSpPr/>
          <p:nvPr/>
        </p:nvSpPr>
        <p:spPr>
          <a:xfrm>
            <a:off x="8961120" y="1783080"/>
            <a:ext cx="0" cy="45720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863840" y="2926080"/>
            <a:ext cx="2240280" cy="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7863840" y="2926080"/>
            <a:ext cx="0" cy="32004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10104120" y="2926080"/>
            <a:ext cx="0" cy="320040"/>
          </a:xfrm>
          <a:prstGeom prst="line">
            <a:avLst/>
          </a:prstGeom>
          <a:noFill/>
          <a:ln w="19050">
            <a:solidFill>
              <a:srgbClr val="94A3B8"/>
            </a:solidFill>
            <a:prstDash val="solid"/>
            <a:headEnd type="none"/>
            <a:tailEnd type="none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7818120" y="1325880"/>
            <a:ext cx="2286000" cy="475488"/>
          </a:xfrm>
          <a:prstGeom prst="rect">
            <a:avLst/>
          </a:prstGeom>
          <a:solidFill>
            <a:srgbClr val="DBEAFE"/>
          </a:solidFill>
          <a:ln w="14605">
            <a:solidFill>
              <a:srgbClr val="2563E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35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غیرنرمال</a:t>
            </a:r>
            <a:endParaRPr lang="en-US" sz="1350" dirty="0">
              <a:cs typeface="B Zar" panose="00000400000000000000" pitchFamily="2" charset="-78"/>
            </a:endParaRPr>
          </a:p>
        </p:txBody>
      </p:sp>
      <p:sp>
        <p:nvSpPr>
          <p:cNvPr id="9" name="Text 7"/>
          <p:cNvSpPr/>
          <p:nvPr/>
        </p:nvSpPr>
        <p:spPr>
          <a:xfrm>
            <a:off x="8092440" y="2240280"/>
            <a:ext cx="1737360" cy="530352"/>
          </a:xfrm>
          <a:prstGeom prst="rect">
            <a:avLst/>
          </a:prstGeom>
          <a:solidFill>
            <a:srgbClr val="FFFFFF"/>
          </a:solidFill>
          <a:ln w="14605">
            <a:solidFill>
              <a:srgbClr val="06B6D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60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n ؟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10" name="Text 8"/>
          <p:cNvSpPr/>
          <p:nvPr/>
        </p:nvSpPr>
        <p:spPr>
          <a:xfrm>
            <a:off x="6720840" y="3246120"/>
            <a:ext cx="2240280" cy="658368"/>
          </a:xfrm>
          <a:prstGeom prst="rect">
            <a:avLst/>
          </a:prstGeom>
          <a:solidFill>
            <a:srgbClr val="DCFCE7"/>
          </a:solidFill>
          <a:ln w="14605">
            <a:solidFill>
              <a:srgbClr val="16A34A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3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n &gt; ۳۰</a:t>
            </a:r>
            <a:endParaRPr lang="en-US" sz="123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3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t-test</a:t>
            </a:r>
            <a:endParaRPr lang="en-US" sz="1230" dirty="0">
              <a:cs typeface="B Zar" panose="00000400000000000000" pitchFamily="2" charset="-78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144000" y="3246120"/>
            <a:ext cx="2240280" cy="658368"/>
          </a:xfrm>
          <a:prstGeom prst="rect">
            <a:avLst/>
          </a:prstGeom>
          <a:solidFill>
            <a:srgbClr val="FEE2E2"/>
          </a:solidFill>
          <a:ln w="14605">
            <a:solidFill>
              <a:srgbClr val="EF4444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3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n &lt; ۳۰</a:t>
            </a:r>
            <a:endParaRPr lang="en-US" sz="123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3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Wilcoxon</a:t>
            </a:r>
            <a:endParaRPr lang="en-US" sz="1230" dirty="0">
              <a:cs typeface="B Zar" panose="00000400000000000000" pitchFamily="2" charset="-78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315200" y="4480560"/>
            <a:ext cx="3703320" cy="685800"/>
          </a:xfrm>
          <a:prstGeom prst="rect">
            <a:avLst/>
          </a:prstGeom>
          <a:solidFill>
            <a:srgbClr val="FEF3C7"/>
          </a:solidFill>
          <a:ln w="14605">
            <a:solidFill>
              <a:srgbClr val="F59E0B"/>
            </a:solidFill>
          </a:ln>
        </p:spPr>
        <p:txBody>
          <a:bodyPr wrap="square" lIns="1016" tIns="1016" rIns="1016" bIns="1016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2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شدت مشکل زیاد؟</a:t>
            </a:r>
            <a:endParaRPr lang="en-US" sz="1220" dirty="0"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r>
              <a:rPr lang="en-US" sz="1220" b="1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Bootstrapping / Sign Test</a:t>
            </a:r>
            <a:endParaRPr lang="en-US" sz="1220" dirty="0">
              <a:cs typeface="B Zar" panose="00000400000000000000" pitchFamily="2" charset="-78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1143000" y="1353312"/>
            <a:ext cx="347472" cy="347472"/>
          </a:xfrm>
          <a:prstGeom prst="ellipse">
            <a:avLst/>
          </a:prstGeom>
          <a:solidFill>
            <a:srgbClr val="2563EB"/>
          </a:solidFill>
          <a:ln w="12700">
            <a:solidFill>
              <a:srgbClr val="2563E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1143000" y="1380744"/>
            <a:ext cx="3474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 rtl="1">
              <a:buNone/>
            </a:pPr>
            <a:r>
              <a:rPr lang="en-US" sz="1100" b="1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۱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600200" y="1325880"/>
            <a:ext cx="480060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 algn="ctr" rtl="1">
              <a:buNone/>
            </a:pPr>
            <a:r>
              <a:rPr lang="en-US" sz="150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ابتدا نرمال بودن را با Q-Q plot و Shapiro-Wilk بررسی کن.</a:t>
            </a:r>
            <a:endParaRPr lang="en-US" sz="1500" dirty="0">
              <a:cs typeface="B Zar" panose="00000400000000000000" pitchFamily="2" charset="-78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1143000" y="2103120"/>
            <a:ext cx="347472" cy="347472"/>
          </a:xfrm>
          <a:prstGeom prst="ellipse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1143000" y="2130552"/>
            <a:ext cx="3474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 rtl="1">
              <a:buNone/>
            </a:pPr>
            <a:r>
              <a:rPr lang="en-US" sz="1100" b="1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۲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600200" y="2075688"/>
            <a:ext cx="480060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fontScale="92500"/>
          </a:bodyPr>
          <a:lstStyle/>
          <a:p>
            <a:pPr marL="0" indent="0" algn="ctr" rtl="1">
              <a:buNone/>
            </a:pPr>
            <a:r>
              <a:rPr lang="en-US" sz="150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اگر n بزرگ است، t-test معمولاً مقاوم است؛ اما عدم نرمالی را گزارش کن.</a:t>
            </a:r>
            <a:endParaRPr lang="en-US" sz="1500" dirty="0">
              <a:cs typeface="B Zar" panose="00000400000000000000" pitchFamily="2" charset="-78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1143000" y="2852928"/>
            <a:ext cx="347472" cy="347472"/>
          </a:xfrm>
          <a:prstGeom prst="ellipse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1143000" y="2880360"/>
            <a:ext cx="3474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 rtl="1">
              <a:buNone/>
            </a:pPr>
            <a:r>
              <a:rPr lang="en-US" sz="1100" b="1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۳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600200" y="2825496"/>
            <a:ext cx="480060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fontScale="92500"/>
          </a:bodyPr>
          <a:lstStyle/>
          <a:p>
            <a:pPr marL="0" indent="0" algn="ctr" rtl="1">
              <a:buNone/>
            </a:pPr>
            <a:r>
              <a:rPr lang="en-US" sz="150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اگر n کوچک یا داده ordinal است، Wilcoxon Signed-Rank گزینه بهتر است.</a:t>
            </a:r>
            <a:endParaRPr lang="en-US" sz="1500" dirty="0">
              <a:cs typeface="B Zar" panose="00000400000000000000" pitchFamily="2" charset="-78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1143000" y="3602736"/>
            <a:ext cx="347472" cy="347472"/>
          </a:xfrm>
          <a:prstGeom prst="ellipse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1143000" y="3630168"/>
            <a:ext cx="3474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 rtl="1">
              <a:buNone/>
            </a:pPr>
            <a:r>
              <a:rPr lang="en-US" sz="1100" b="1" dirty="0">
                <a:solidFill>
                  <a:srgbClr val="FFFFFF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۴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600200" y="3575304"/>
            <a:ext cx="4800600" cy="4114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fontScale="92500"/>
          </a:bodyPr>
          <a:lstStyle/>
          <a:p>
            <a:pPr marL="0" indent="0" algn="ctr" rtl="1">
              <a:buNone/>
            </a:pPr>
            <a:r>
              <a:rPr lang="en-US" sz="1500" dirty="0">
                <a:solidFill>
                  <a:srgbClr val="0F172A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اگر outlier یا چولگی شدید داری، Bootstrap یا Sign Test را در نظر بگیر.</a:t>
            </a:r>
            <a:endParaRPr lang="en-US" sz="1500" dirty="0">
              <a:cs typeface="B Zar" panose="00000400000000000000" pitchFamily="2" charset="-78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1005840" y="4892040"/>
            <a:ext cx="5577840" cy="777240"/>
          </a:xfrm>
          <a:prstGeom prst="roundRect">
            <a:avLst>
              <a:gd name="adj" fmla="val 14118"/>
            </a:avLst>
          </a:prstGeom>
          <a:solidFill>
            <a:srgbClr val="FFFFFF"/>
          </a:solidFill>
          <a:ln w="12700">
            <a:solidFill>
              <a:srgbClr val="94A3B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1234440" y="5102352"/>
            <a:ext cx="5120640" cy="3200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 fontScale="92500" lnSpcReduction="20000"/>
          </a:bodyPr>
          <a:lstStyle/>
          <a:p>
            <a:pPr marL="0" indent="0" algn="ctr" rtl="1">
              <a:buNone/>
            </a:pPr>
            <a:r>
              <a:rPr lang="en-US" sz="1320" dirty="0">
                <a:solidFill>
                  <a:srgbClr val="64748B"/>
                </a:solidFill>
                <a:latin typeface="Noto Sans Arabic" pitchFamily="34" charset="0"/>
                <a:ea typeface="Noto Sans Arabic" pitchFamily="34" charset="-122"/>
                <a:cs typeface="B Zar" panose="00000400000000000000" pitchFamily="2" charset="-78"/>
              </a:rPr>
              <a:t>جمله گزارش: «با توجه به نقض نرمالیتی، بر اساس حجم نمونه و شدت انحراف، آزمون مناسب انتخاب شد.»</a:t>
            </a:r>
            <a:endParaRPr lang="en-US" sz="1320" dirty="0">
              <a:cs typeface="B Zar" panose="00000400000000000000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F16F19-D85C-FE58-9786-981BE67D46A4}"/>
              </a:ext>
            </a:extLst>
          </p:cNvPr>
          <p:cNvSpPr txBox="1"/>
          <p:nvPr/>
        </p:nvSpPr>
        <p:spPr>
          <a:xfrm>
            <a:off x="6096000" y="923731"/>
            <a:ext cx="4904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hlinkClick r:id="rId2" action="ppaction://hlinkfile"/>
              </a:rPr>
              <a:t>فایل ورد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752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Noto Sans Arabic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Noto Sans Arabic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344</Words>
  <Application>Microsoft Office PowerPoint</Application>
  <PresentationFormat>Widescreen</PresentationFormat>
  <Paragraphs>62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B Zar</vt:lpstr>
      <vt:lpstr>Noto Sans 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درخت تصمیم آزمون t تک‌نمونه‌ای</dc:title>
  <dc:subject>One-sample t-test normality decision tree</dc:subject>
  <dc:creator>OpenAI</dc:creator>
  <cp:lastModifiedBy>sajad</cp:lastModifiedBy>
  <cp:revision>3</cp:revision>
  <dcterms:created xsi:type="dcterms:W3CDTF">2026-07-01T22:54:40Z</dcterms:created>
  <dcterms:modified xsi:type="dcterms:W3CDTF">2026-07-02T05:39:49Z</dcterms:modified>
</cp:coreProperties>
</file>